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2" r:id="rId3"/>
    <p:sldId id="258" r:id="rId4"/>
    <p:sldId id="286" r:id="rId5"/>
    <p:sldId id="264" r:id="rId6"/>
    <p:sldId id="265" r:id="rId7"/>
    <p:sldId id="284" r:id="rId8"/>
    <p:sldId id="289" r:id="rId9"/>
    <p:sldId id="267" r:id="rId10"/>
    <p:sldId id="287" r:id="rId11"/>
    <p:sldId id="292" r:id="rId12"/>
    <p:sldId id="288" r:id="rId13"/>
    <p:sldId id="291" r:id="rId14"/>
    <p:sldId id="290" r:id="rId15"/>
    <p:sldId id="293" r:id="rId16"/>
    <p:sldId id="294" r:id="rId17"/>
    <p:sldId id="296" r:id="rId18"/>
    <p:sldId id="295" r:id="rId19"/>
    <p:sldId id="297" r:id="rId20"/>
    <p:sldId id="298" r:id="rId21"/>
    <p:sldId id="274" r:id="rId22"/>
    <p:sldId id="273" r:id="rId23"/>
    <p:sldId id="275" r:id="rId24"/>
    <p:sldId id="300" r:id="rId25"/>
    <p:sldId id="301" r:id="rId26"/>
    <p:sldId id="302" r:id="rId27"/>
    <p:sldId id="303" r:id="rId28"/>
    <p:sldId id="280" r:id="rId29"/>
    <p:sldId id="30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utto Perez" initials="ZP" lastIdx="2" clrIdx="0">
    <p:extLst>
      <p:ext uri="{19B8F6BF-5375-455C-9EA6-DF929625EA0E}">
        <p15:presenceInfo xmlns:p15="http://schemas.microsoft.com/office/powerpoint/2012/main" userId="9917fa8741686e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A48"/>
    <a:srgbClr val="FFFFE7"/>
    <a:srgbClr val="F1F7ED"/>
    <a:srgbClr val="E4DFDD"/>
    <a:srgbClr val="C8BCB2"/>
    <a:srgbClr val="FFFFFF"/>
    <a:srgbClr val="FFF2E9"/>
    <a:srgbClr val="F2F6FF"/>
    <a:srgbClr val="E67122"/>
    <a:srgbClr val="A24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6-12T10:22:31.558" idx="1">
    <p:pos x="7680" y="-9"/>
    <p:text/>
    <p:extLst>
      <p:ext uri="{C676402C-5697-4E1C-873F-D02D1690AC5C}">
        <p15:threadingInfo xmlns:p15="http://schemas.microsoft.com/office/powerpoint/2012/main" timeZoneBias="-60"/>
      </p:ext>
    </p:extLst>
  </p:cm>
  <p:cm authorId="1" dt="2023-06-12T10:22:43.154" idx="2">
    <p:pos x="7816" y="127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47CB010F-02CB-571C-6983-E19558CEC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800"/>
            <a:ext cx="12192000" cy="68718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36E1BE2-7900-6980-32DC-EF5C4BDE76B0}"/>
              </a:ext>
            </a:extLst>
          </p:cNvPr>
          <p:cNvSpPr/>
          <p:nvPr/>
        </p:nvSpPr>
        <p:spPr>
          <a:xfrm>
            <a:off x="594124" y="227671"/>
            <a:ext cx="3403755" cy="95280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">
              <a:schemeClr val="accent1">
                <a:alpha val="40000"/>
              </a:schemeClr>
            </a:glow>
            <a:outerShdw dist="50800" dir="5400000"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919F2DF0-A73B-AFFD-8AE8-4F3C5B0F523D}"/>
              </a:ext>
            </a:extLst>
          </p:cNvPr>
          <p:cNvSpPr txBox="1">
            <a:spLocks/>
          </p:cNvSpPr>
          <p:nvPr/>
        </p:nvSpPr>
        <p:spPr>
          <a:xfrm>
            <a:off x="513224" y="1640276"/>
            <a:ext cx="9451433" cy="1692067"/>
          </a:xfrm>
          <a:prstGeom prst="rect">
            <a:avLst/>
          </a:prstGeom>
          <a:noFill/>
          <a:effectLst>
            <a:outerShdw blurRad="50800" dist="38100" dir="16200000" rotWithShape="0">
              <a:prstClr val="black"/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5400" b="1" dirty="0"/>
              <a:t>Analyse des différents indicateurs de vente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187547-6180-8DCF-C395-DAE8BEF41D0C}"/>
              </a:ext>
            </a:extLst>
          </p:cNvPr>
          <p:cNvSpPr/>
          <p:nvPr/>
        </p:nvSpPr>
        <p:spPr>
          <a:xfrm>
            <a:off x="605275" y="3436433"/>
            <a:ext cx="4026002" cy="4571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  <a:alpha val="34000"/>
                </a:schemeClr>
              </a:gs>
              <a:gs pos="100000">
                <a:srgbClr val="FFFFFF">
                  <a:alpha val="41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9" name="Titre 1">
            <a:extLst>
              <a:ext uri="{FF2B5EF4-FFF2-40B4-BE49-F238E27FC236}">
                <a16:creationId xmlns:a16="http://schemas.microsoft.com/office/drawing/2014/main" id="{5DF49A81-F858-FBCA-D81A-DECEF409E2D0}"/>
              </a:ext>
            </a:extLst>
          </p:cNvPr>
          <p:cNvSpPr txBox="1">
            <a:spLocks/>
          </p:cNvSpPr>
          <p:nvPr/>
        </p:nvSpPr>
        <p:spPr>
          <a:xfrm>
            <a:off x="594124" y="3586242"/>
            <a:ext cx="4026002" cy="1550357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84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b="1" dirty="0"/>
              <a:t>Analyses des comportements des clients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1991261-F213-F808-5545-600971043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679" y="342611"/>
            <a:ext cx="2472167" cy="77293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E5DF2515-8CF4-F159-A23B-EF07026DF1AC}"/>
              </a:ext>
            </a:extLst>
          </p:cNvPr>
          <p:cNvSpPr txBox="1"/>
          <p:nvPr/>
        </p:nvSpPr>
        <p:spPr>
          <a:xfrm>
            <a:off x="3869334" y="761348"/>
            <a:ext cx="2346584" cy="523220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95000"/>
                  </a:schemeClr>
                </a:solidFill>
                <a:latin typeface="Helvetica Neue"/>
                <a:cs typeface="Arial" panose="020B0604020202020204" pitchFamily="34" charset="0"/>
              </a:rPr>
              <a:t>Site internet</a:t>
            </a:r>
          </a:p>
        </p:txBody>
      </p:sp>
    </p:spTree>
    <p:extLst>
      <p:ext uri="{BB962C8B-B14F-4D97-AF65-F5344CB8AC3E}">
        <p14:creationId xmlns:p14="http://schemas.microsoft.com/office/powerpoint/2010/main" val="221631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490" y="1071628"/>
            <a:ext cx="7037510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La moyenne des prix de ventes par catégorie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7789277" y="4339598"/>
            <a:ext cx="3494662" cy="186349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La catégorie 2 est nettement supérieur avec une moyenne de 80€.</a:t>
            </a:r>
          </a:p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Comparé à la catégorie 1 qui est à 20€, puis la catégorie 0 à 10€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A81EFBA-267F-DE8F-4C64-48C27290C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733" r="53510"/>
          <a:stretch/>
        </p:blipFill>
        <p:spPr>
          <a:xfrm>
            <a:off x="1405818" y="1678776"/>
            <a:ext cx="5275068" cy="51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9359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455BF62-C7C6-CEF4-870D-44C6CA4FB8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01"/>
          <a:stretch/>
        </p:blipFill>
        <p:spPr>
          <a:xfrm>
            <a:off x="525579" y="1854548"/>
            <a:ext cx="7479635" cy="47053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379" y="1103330"/>
            <a:ext cx="7341557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Top 10 des produits qui apportent le plus du CA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171759" y="4306646"/>
            <a:ext cx="3494662" cy="154221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Concernant le top des produits qui apportent le plus de CA, 8/10 proviennent de la catégorie 2.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97056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821" y="979767"/>
            <a:ext cx="10183223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Top 10 des produits qui se sont les mieux vendus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357688" y="4421977"/>
            <a:ext cx="3494662" cy="1369224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Les 10 produits qui se sont le mieux vendus sont tous de la catégorie1.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AFDA59A-CD8C-80E5-DB2A-3C7BE456E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55" t="7411"/>
          <a:stretch/>
        </p:blipFill>
        <p:spPr>
          <a:xfrm>
            <a:off x="523605" y="1745081"/>
            <a:ext cx="7731046" cy="481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803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3171" y="1123275"/>
            <a:ext cx="8071184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Produits qui apportent le plus de CA par catégorie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440067" y="3336324"/>
            <a:ext cx="3494662" cy="2682407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Les produits qui apportent le plus de CA par catégorie</a:t>
            </a:r>
          </a:p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sont représentés par les prix les plus les cher.</a:t>
            </a:r>
          </a:p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Par ordre Catégorie 2,1,0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F76F85F-451A-F596-EAAA-F08ED6F53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32" y="1553605"/>
            <a:ext cx="8071183" cy="510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320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3341" y="1086457"/>
            <a:ext cx="6823855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Produits les plus vendus par catégorie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345507" y="4133651"/>
            <a:ext cx="3494662" cy="183878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Le produit le plus vendu provient de la catégorie 1.</a:t>
            </a:r>
          </a:p>
          <a:p>
            <a:r>
              <a:rPr lang="fr-FR" sz="2000" dirty="0">
                <a:solidFill>
                  <a:srgbClr val="000000"/>
                </a:solidFill>
                <a:latin typeface="Helvetica Neue"/>
              </a:rPr>
              <a:t>Cela concorde avec le top 10 des produits les plus vendus.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4804DA1-6126-98F8-134A-CCCF6471B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31" y="1674550"/>
            <a:ext cx="7765365" cy="506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3526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192931" y="2560225"/>
            <a:ext cx="3494662" cy="316559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0" i="0" dirty="0">
                <a:solidFill>
                  <a:srgbClr val="000000"/>
                </a:solidFill>
                <a:effectLst/>
                <a:latin typeface="Helvetica Neue"/>
              </a:rPr>
              <a:t>Il n’y a pas d'âge sous 18ans, cela provient de la politique de l’entreprise qui interdit les ventes aux mineurs.</a:t>
            </a:r>
            <a:br>
              <a:rPr lang="fr-FR" sz="2000" b="0" i="0" dirty="0">
                <a:solidFill>
                  <a:srgbClr val="000000"/>
                </a:solidFill>
                <a:effectLst/>
                <a:latin typeface="Helvetica Neue"/>
              </a:rPr>
            </a:br>
            <a:br>
              <a:rPr lang="fr-FR" sz="2000" b="0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fr-FR" sz="2000" b="0" i="0" dirty="0">
                <a:solidFill>
                  <a:srgbClr val="000000"/>
                </a:solidFill>
                <a:effectLst/>
                <a:latin typeface="Helvetica Neue"/>
              </a:rPr>
              <a:t>Il y a plus de femmes qui sont clientes.</a:t>
            </a:r>
            <a:endParaRPr lang="fr-FR" sz="2000" dirty="0">
              <a:solidFill>
                <a:srgbClr val="FF000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C8285AE-581D-CF3F-7F31-4C011F051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18" y="1105512"/>
            <a:ext cx="6693318" cy="532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365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3178DA3-092F-A13B-8B30-C8ED33216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44" b="7597"/>
          <a:stretch/>
        </p:blipFill>
        <p:spPr>
          <a:xfrm>
            <a:off x="1067993" y="1949101"/>
            <a:ext cx="7095704" cy="43493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8088" y="1084398"/>
            <a:ext cx="4522572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Chiffre d'affaire Total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127159" y="2160067"/>
            <a:ext cx="1581664" cy="1103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CA Global</a:t>
            </a:r>
          </a:p>
          <a:p>
            <a:pPr algn="l"/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11 856 321€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C0CA018E-8830-5608-A91A-A572218C8753}"/>
              </a:ext>
            </a:extLst>
          </p:cNvPr>
          <p:cNvSpPr txBox="1">
            <a:spLocks/>
          </p:cNvSpPr>
          <p:nvPr/>
        </p:nvSpPr>
        <p:spPr>
          <a:xfrm>
            <a:off x="5082746" y="4080307"/>
            <a:ext cx="5716192" cy="4781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800" b="0" i="0" dirty="0">
                <a:solidFill>
                  <a:srgbClr val="000000"/>
                </a:solidFill>
                <a:effectLst/>
                <a:latin typeface="Helvetica Neue"/>
              </a:rPr>
              <a:t>Ces clients représentent 881 031€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46325275-335E-0C9B-E1E8-96A8D2EFA340}"/>
              </a:ext>
            </a:extLst>
          </p:cNvPr>
          <p:cNvSpPr txBox="1">
            <a:spLocks/>
          </p:cNvSpPr>
          <p:nvPr/>
        </p:nvSpPr>
        <p:spPr>
          <a:xfrm>
            <a:off x="8163697" y="4884489"/>
            <a:ext cx="3494662" cy="1592640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>
                <a:solidFill>
                  <a:srgbClr val="000000"/>
                </a:solidFill>
                <a:latin typeface="Helvetica Neue"/>
              </a:rPr>
              <a:t>C</a:t>
            </a:r>
            <a:r>
              <a:rPr lang="fr-FR" sz="1600" b="0" i="0" dirty="0">
                <a:solidFill>
                  <a:srgbClr val="000000"/>
                </a:solidFill>
                <a:effectLst/>
                <a:latin typeface="Helvetica Neue"/>
              </a:rPr>
              <a:t>es 4 clients doivent être de grandes entreprises.</a:t>
            </a:r>
          </a:p>
          <a:p>
            <a:pPr algn="l"/>
            <a:endParaRPr lang="fr-FR" sz="1600" dirty="0">
              <a:solidFill>
                <a:srgbClr val="000000"/>
              </a:solidFill>
              <a:latin typeface="Helvetica Neue"/>
            </a:endParaRPr>
          </a:p>
          <a:p>
            <a:pPr algn="l"/>
            <a:r>
              <a:rPr lang="fr-FR" sz="1600" b="0" i="0" dirty="0">
                <a:solidFill>
                  <a:srgbClr val="000000"/>
                </a:solidFill>
                <a:effectLst/>
                <a:latin typeface="Helvetica Neue"/>
              </a:rPr>
              <a:t>L'apport massif de ces 4 gros clients au chiffre d'affaire vont biaiser les futurs analyses clientèles.</a:t>
            </a:r>
          </a:p>
        </p:txBody>
      </p:sp>
    </p:spTree>
    <p:extLst>
      <p:ext uri="{BB962C8B-B14F-4D97-AF65-F5344CB8AC3E}">
        <p14:creationId xmlns:p14="http://schemas.microsoft.com/office/powerpoint/2010/main" val="324675279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0876" y="1075191"/>
            <a:ext cx="10635048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Courbe de Lorenz de la répartition du CA des clients (sans gros clients)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5B950D3E-3AD5-9A10-2EDA-01AE8D80023C}"/>
              </a:ext>
            </a:extLst>
          </p:cNvPr>
          <p:cNvSpPr txBox="1">
            <a:spLocks/>
          </p:cNvSpPr>
          <p:nvPr/>
        </p:nvSpPr>
        <p:spPr>
          <a:xfrm>
            <a:off x="8828116" y="4652179"/>
            <a:ext cx="3255930" cy="148500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50% des clients réalisent 20% du CA.</a:t>
            </a:r>
          </a:p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80% des clients réalisent 50% du CA.</a:t>
            </a:r>
          </a:p>
          <a:p>
            <a:pPr algn="l"/>
            <a:r>
              <a:rPr lang="fr-FR" sz="1400" dirty="0">
                <a:solidFill>
                  <a:srgbClr val="000000"/>
                </a:solidFill>
                <a:latin typeface="Helvetica Neue"/>
              </a:rPr>
              <a:t>L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es 20% derniers restent réalisent 50% du CA</a:t>
            </a: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D1FEA8D3-CF74-0DD0-4184-64F9EEE6E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37" y="1598672"/>
            <a:ext cx="8271931" cy="5138029"/>
          </a:xfrm>
          <a:prstGeom prst="rect">
            <a:avLst/>
          </a:prstGeom>
        </p:spPr>
      </p:pic>
      <p:sp>
        <p:nvSpPr>
          <p:cNvPr id="17" name="Sous-titre 2">
            <a:extLst>
              <a:ext uri="{FF2B5EF4-FFF2-40B4-BE49-F238E27FC236}">
                <a16:creationId xmlns:a16="http://schemas.microsoft.com/office/drawing/2014/main" id="{5B5D6744-60D2-E985-AE37-4744054D91D7}"/>
              </a:ext>
            </a:extLst>
          </p:cNvPr>
          <p:cNvSpPr txBox="1">
            <a:spLocks/>
          </p:cNvSpPr>
          <p:nvPr/>
        </p:nvSpPr>
        <p:spPr>
          <a:xfrm>
            <a:off x="8730533" y="1598672"/>
            <a:ext cx="3176830" cy="60714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Plus la courbe est éloigné, plus la répartition est inégalitaire</a:t>
            </a:r>
            <a:endParaRPr lang="fr-FR" sz="1600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1024106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6951" y="1129385"/>
            <a:ext cx="7611761" cy="607148"/>
          </a:xfrm>
        </p:spPr>
        <p:txBody>
          <a:bodyPr>
            <a:normAutofit fontScale="92500"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Courbe de Lorenz de la répartition du CA des clients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F34D459-3ABA-46F9-3055-D2DACE45F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05" y="1760406"/>
            <a:ext cx="8308549" cy="4944165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8D84F399-1596-C059-8D8C-89C4C5BEEC40}"/>
              </a:ext>
            </a:extLst>
          </p:cNvPr>
          <p:cNvSpPr txBox="1">
            <a:spLocks/>
          </p:cNvSpPr>
          <p:nvPr/>
        </p:nvSpPr>
        <p:spPr>
          <a:xfrm>
            <a:off x="8592066" y="1760406"/>
            <a:ext cx="3176830" cy="607149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Impact des 4 gros clients sur les analyses</a:t>
            </a:r>
            <a:endParaRPr lang="fr-FR" sz="1600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3E359C85-73F7-5527-F086-958935D74458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8046720" y="2063981"/>
            <a:ext cx="545346" cy="1222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4086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A6DC4428-8DC1-E643-4B54-DA971323D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5" y="1051330"/>
            <a:ext cx="11493481" cy="50817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5B950D3E-3AD5-9A10-2EDA-01AE8D80023C}"/>
              </a:ext>
            </a:extLst>
          </p:cNvPr>
          <p:cNvSpPr txBox="1">
            <a:spLocks/>
          </p:cNvSpPr>
          <p:nvPr/>
        </p:nvSpPr>
        <p:spPr>
          <a:xfrm>
            <a:off x="3237646" y="6215140"/>
            <a:ext cx="6211153" cy="52156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  <a:buChar char="•"/>
            </a:pP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Les répartitions par genre sont égale entre Hommes et Femmes</a:t>
            </a:r>
          </a:p>
        </p:txBody>
      </p:sp>
    </p:spTree>
    <p:extLst>
      <p:ext uri="{BB962C8B-B14F-4D97-AF65-F5344CB8AC3E}">
        <p14:creationId xmlns:p14="http://schemas.microsoft.com/office/powerpoint/2010/main" val="18122725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302430-D87E-9A26-0B52-AB85514ACD56}"/>
              </a:ext>
            </a:extLst>
          </p:cNvPr>
          <p:cNvSpPr/>
          <p:nvPr/>
        </p:nvSpPr>
        <p:spPr>
          <a:xfrm>
            <a:off x="418289" y="381000"/>
            <a:ext cx="11371634" cy="12143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48C86A-7AA8-D554-CFB1-10D58404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3986" y="982495"/>
            <a:ext cx="6509393" cy="807395"/>
          </a:xfrm>
        </p:spPr>
        <p:txBody>
          <a:bodyPr>
            <a:noAutofit/>
          </a:bodyPr>
          <a:lstStyle/>
          <a:p>
            <a:r>
              <a:rPr lang="fr-FR" b="1" dirty="0"/>
              <a:t>Table des matières</a:t>
            </a:r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ADBE4035-DCF2-4DEA-A3B5-C43D37E605B5}"/>
              </a:ext>
            </a:extLst>
          </p:cNvPr>
          <p:cNvSpPr txBox="1">
            <a:spLocks/>
          </p:cNvSpPr>
          <p:nvPr/>
        </p:nvSpPr>
        <p:spPr>
          <a:xfrm>
            <a:off x="585762" y="1947459"/>
            <a:ext cx="4669979" cy="45933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 dirty="0">
                <a:solidFill>
                  <a:schemeClr val="bg2"/>
                </a:solidFill>
              </a:rPr>
              <a:t>PARTIE 1</a:t>
            </a:r>
          </a:p>
          <a:p>
            <a:r>
              <a:rPr lang="fr-FR" sz="1800" b="1" dirty="0">
                <a:solidFill>
                  <a:schemeClr val="bg2"/>
                </a:solidFill>
              </a:rPr>
              <a:t>Réponse à la mission d’Antoine</a:t>
            </a:r>
          </a:p>
          <a:p>
            <a:pPr algn="l"/>
            <a:r>
              <a:rPr lang="fr-FR" sz="1600" b="1" i="0" dirty="0">
                <a:solidFill>
                  <a:srgbClr val="000000"/>
                </a:solidFill>
                <a:effectLst/>
                <a:latin typeface="Helvetica Neue"/>
              </a:rPr>
              <a:t>Analyse des différents indicateurs de vente</a:t>
            </a:r>
          </a:p>
          <a:p>
            <a:pPr algn="l"/>
            <a:endParaRPr lang="fr-FR" sz="11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Etude du chiffre d’affaires</a:t>
            </a:r>
          </a:p>
          <a:p>
            <a:r>
              <a:rPr lang="fr-FR" sz="1400" dirty="0">
                <a:solidFill>
                  <a:srgbClr val="000000"/>
                </a:solidFill>
                <a:latin typeface="Helvetica Neue"/>
              </a:rPr>
              <a:t>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Evolution du CA et Moyenne mobile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CA par catégories de produits</a:t>
            </a:r>
          </a:p>
          <a:p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- Etude des produits</a:t>
            </a:r>
          </a:p>
          <a:p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  Produits les plus et les moins vendus</a:t>
            </a:r>
          </a:p>
          <a:p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   Prix des produits selon leurs catégories</a:t>
            </a:r>
            <a:endParaRPr lang="fr-FR" sz="1400" i="1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Etude du profil des clients</a:t>
            </a:r>
          </a:p>
          <a:p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  Profil des clients selon leurs âges</a:t>
            </a:r>
          </a:p>
          <a:p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   Répartition du CA entre les clients</a:t>
            </a:r>
          </a:p>
          <a:p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  Etude des clients les importants dans le CA</a:t>
            </a:r>
          </a:p>
          <a:p>
            <a:pPr marL="342900" indent="-342900">
              <a:buFontTx/>
              <a:buChar char="-"/>
            </a:pPr>
            <a:endParaRPr lang="fr-FR" sz="14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0514EE6D-07A1-72CC-8436-90CF66CA029B}"/>
              </a:ext>
            </a:extLst>
          </p:cNvPr>
          <p:cNvSpPr txBox="1">
            <a:spLocks/>
          </p:cNvSpPr>
          <p:nvPr/>
        </p:nvSpPr>
        <p:spPr>
          <a:xfrm>
            <a:off x="5741773" y="1947460"/>
            <a:ext cx="4893837" cy="459338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200" b="1" dirty="0">
                <a:solidFill>
                  <a:schemeClr val="bg2"/>
                </a:solidFill>
              </a:rPr>
              <a:t>PARTIE 2</a:t>
            </a:r>
          </a:p>
          <a:p>
            <a:r>
              <a:rPr lang="fr-FR" sz="1900" b="1" dirty="0">
                <a:solidFill>
                  <a:schemeClr val="bg2"/>
                </a:solidFill>
              </a:rPr>
              <a:t>Réponse à la mission de Julie</a:t>
            </a:r>
            <a:endParaRPr lang="fr-FR" sz="1100" b="1" dirty="0">
              <a:solidFill>
                <a:schemeClr val="bg2"/>
              </a:solidFill>
            </a:endParaRPr>
          </a:p>
          <a:p>
            <a:pPr algn="l"/>
            <a:r>
              <a:rPr lang="fr-FR" sz="1700" b="1" i="0" dirty="0">
                <a:solidFill>
                  <a:srgbClr val="000000"/>
                </a:solidFill>
                <a:effectLst/>
                <a:latin typeface="Helvetica Neue"/>
              </a:rPr>
              <a:t>Analyses des comportements des clients</a:t>
            </a:r>
          </a:p>
          <a:p>
            <a:pPr algn="l"/>
            <a:endParaRPr lang="fr-FR" sz="11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- Relation entre le genre et la catégorie des produits achetés</a:t>
            </a:r>
          </a:p>
          <a:p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- Relation entre l’âge et la catégorie des produits achetés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le montant des achats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Corrélation 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entre l’âge et le montant des achats 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la fréquence d’achat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Corrélation 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entre l’âge et la fréquence d’achat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la taille du panier moyen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Corrélation 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entre l’âge et la taille du panier moyen</a:t>
            </a:r>
          </a:p>
          <a:p>
            <a:endParaRPr lang="fr-FR" sz="14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700" b="1" dirty="0">
                <a:solidFill>
                  <a:schemeClr val="bg2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03842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B787B37-4173-0355-1DB9-F4733026E4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25"/>
          <a:stretch/>
        </p:blipFill>
        <p:spPr>
          <a:xfrm>
            <a:off x="131599" y="1933024"/>
            <a:ext cx="11928802" cy="38497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2725" y="1208365"/>
            <a:ext cx="10635048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Répartition de l’année de naissance des clients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5B950D3E-3AD5-9A10-2EDA-01AE8D80023C}"/>
              </a:ext>
            </a:extLst>
          </p:cNvPr>
          <p:cNvSpPr txBox="1">
            <a:spLocks/>
          </p:cNvSpPr>
          <p:nvPr/>
        </p:nvSpPr>
        <p:spPr>
          <a:xfrm>
            <a:off x="1902941" y="5961503"/>
            <a:ext cx="9662983" cy="648818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Il y a un grand nombre de client en 2004, puisque le site ne permet pas l'inscription avant 18ans. </a:t>
            </a:r>
          </a:p>
          <a:p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La déclaration de l'âge minimal pour acheter est donc de 18ans.</a:t>
            </a:r>
            <a:endParaRPr lang="fr-FR" sz="16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00005805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0" y="304799"/>
            <a:ext cx="7111225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2372400" y="500974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8E43B34-4D4C-4D9B-A7FA-125ECEBC239F}"/>
              </a:ext>
            </a:extLst>
          </p:cNvPr>
          <p:cNvSpPr txBox="1"/>
          <p:nvPr/>
        </p:nvSpPr>
        <p:spPr>
          <a:xfrm>
            <a:off x="7352824" y="5357708"/>
            <a:ext cx="1664718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sz="1400" dirty="0">
                <a:latin typeface="Agency FB" panose="020B0503020202020204" pitchFamily="34" charset="0"/>
              </a:rPr>
              <a:t>BUJUMBURA, BURUNDI Une femme reçoit des rations de semences dans une foire aux semences </a:t>
            </a:r>
            <a:r>
              <a:rPr lang="fr-FR" sz="1400" dirty="0" err="1">
                <a:latin typeface="Agency FB" panose="020B0503020202020204" pitchFamily="34" charset="0"/>
              </a:rPr>
              <a:t>rurale.©FAO</a:t>
            </a:r>
            <a:r>
              <a:rPr lang="fr-FR" sz="1400" dirty="0">
                <a:latin typeface="Agency FB" panose="020B0503020202020204" pitchFamily="34" charset="0"/>
              </a:rPr>
              <a:t>/Giulio Napolitano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A6221B3-DE42-710D-C775-DFD079C54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53" r="11434"/>
          <a:stretch/>
        </p:blipFill>
        <p:spPr>
          <a:xfrm>
            <a:off x="7315200" y="0"/>
            <a:ext cx="4876800" cy="6858000"/>
          </a:xfrm>
          <a:prstGeom prst="rect">
            <a:avLst/>
          </a:prstGeom>
        </p:spPr>
      </p:pic>
      <p:sp>
        <p:nvSpPr>
          <p:cNvPr id="10" name="Sous-titre 2">
            <a:extLst>
              <a:ext uri="{FF2B5EF4-FFF2-40B4-BE49-F238E27FC236}">
                <a16:creationId xmlns:a16="http://schemas.microsoft.com/office/drawing/2014/main" id="{E037C473-EB9E-CD4E-F526-2E71FBDE8394}"/>
              </a:ext>
            </a:extLst>
          </p:cNvPr>
          <p:cNvSpPr txBox="1">
            <a:spLocks/>
          </p:cNvSpPr>
          <p:nvPr/>
        </p:nvSpPr>
        <p:spPr>
          <a:xfrm>
            <a:off x="362465" y="1456822"/>
            <a:ext cx="6748760" cy="52858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 dirty="0">
                <a:solidFill>
                  <a:schemeClr val="bg2"/>
                </a:solidFill>
              </a:rPr>
              <a:t>Réponse à la mission de Julie</a:t>
            </a:r>
          </a:p>
          <a:p>
            <a:pPr algn="l"/>
            <a:r>
              <a:rPr lang="fr-FR" sz="1700" b="1" i="0" dirty="0">
                <a:solidFill>
                  <a:srgbClr val="000000"/>
                </a:solidFill>
                <a:effectLst/>
                <a:latin typeface="Helvetica Neue"/>
              </a:rPr>
              <a:t>Analyses des comportements des clients</a:t>
            </a:r>
          </a:p>
          <a:p>
            <a:pPr algn="l"/>
            <a:endParaRPr lang="fr-FR" sz="11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- Relation entre le genre et la catégorie des produits achetés</a:t>
            </a:r>
          </a:p>
          <a:p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 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Heatmap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/ test de Khi² / test de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Cramer’s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V</a:t>
            </a:r>
          </a:p>
          <a:p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- Relation entre l’âge et la catégorie des produits achetés</a:t>
            </a:r>
          </a:p>
          <a:p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  Tests :  Shapiro / Kolmogorov-Smirnov /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Krustal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-Wallis / essai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Anova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le montant des achats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Test de Pearson</a:t>
            </a:r>
            <a:endParaRPr lang="fr-FR" sz="1400" i="1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la fréquence d’achat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Test de Pearson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</a:t>
            </a:r>
            <a:r>
              <a:rPr lang="fr-FR" sz="14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la taille du panier moyen</a:t>
            </a:r>
          </a:p>
          <a:p>
            <a:r>
              <a:rPr lang="fr-FR" sz="1400" i="0" dirty="0">
                <a:solidFill>
                  <a:srgbClr val="000000"/>
                </a:solidFill>
                <a:effectLst/>
                <a:latin typeface="Helvetica Neue"/>
              </a:rPr>
              <a:t>   </a:t>
            </a:r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Test de Pearson</a:t>
            </a:r>
          </a:p>
          <a:p>
            <a:r>
              <a:rPr lang="fr-FR" sz="1400" b="1" dirty="0">
                <a:solidFill>
                  <a:srgbClr val="000000"/>
                </a:solidFill>
                <a:latin typeface="Helvetica Neue"/>
              </a:rPr>
              <a:t>- Relation entre l’âge et la taille du panier moyen</a:t>
            </a:r>
            <a:endParaRPr lang="fr-FR" sz="1400" i="1" dirty="0">
              <a:solidFill>
                <a:srgbClr val="000000"/>
              </a:solidFill>
              <a:latin typeface="Helvetica Neue"/>
            </a:endParaRPr>
          </a:p>
          <a:p>
            <a:r>
              <a:rPr lang="fr-FR" sz="1400" i="1" dirty="0">
                <a:solidFill>
                  <a:srgbClr val="000000"/>
                </a:solidFill>
                <a:latin typeface="Helvetica Neue"/>
              </a:rPr>
              <a:t>   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Heatmap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/ test de </a:t>
            </a:r>
            <a:r>
              <a:rPr lang="fr-FR" sz="1400" i="1" dirty="0" err="1">
                <a:solidFill>
                  <a:srgbClr val="000000"/>
                </a:solidFill>
                <a:effectLst/>
                <a:latin typeface="Helvetica Neue"/>
              </a:rPr>
              <a:t>Cramer’s</a:t>
            </a:r>
            <a:r>
              <a:rPr lang="fr-FR" sz="1400" i="1" dirty="0">
                <a:solidFill>
                  <a:srgbClr val="000000"/>
                </a:solidFill>
                <a:effectLst/>
                <a:latin typeface="Helvetica Neue"/>
              </a:rPr>
              <a:t> V</a:t>
            </a:r>
          </a:p>
          <a:p>
            <a:endParaRPr lang="fr-FR" sz="14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700" b="1" dirty="0">
                <a:solidFill>
                  <a:schemeClr val="bg2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50868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11438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02" y="941611"/>
            <a:ext cx="7647407" cy="607148"/>
          </a:xfrm>
        </p:spPr>
        <p:txBody>
          <a:bodyPr>
            <a:noAutofit/>
          </a:bodyPr>
          <a:lstStyle/>
          <a:p>
            <a:r>
              <a:rPr lang="fr-FR" sz="24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Relation entre le genre et la catégorie des produits achetés</a:t>
            </a:r>
          </a:p>
          <a:p>
            <a:pPr algn="l"/>
            <a:endParaRPr lang="fr-FR" sz="240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30852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7" name="Sous-titre 2">
            <a:extLst>
              <a:ext uri="{FF2B5EF4-FFF2-40B4-BE49-F238E27FC236}">
                <a16:creationId xmlns:a16="http://schemas.microsoft.com/office/drawing/2014/main" id="{AEB7576A-E493-54B6-2EC6-8331A217F823}"/>
              </a:ext>
            </a:extLst>
          </p:cNvPr>
          <p:cNvSpPr txBox="1">
            <a:spLocks/>
          </p:cNvSpPr>
          <p:nvPr/>
        </p:nvSpPr>
        <p:spPr>
          <a:xfrm>
            <a:off x="6547727" y="2938541"/>
            <a:ext cx="5331236" cy="81341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0" i="0" dirty="0">
                <a:solidFill>
                  <a:srgbClr val="000000"/>
                </a:solidFill>
                <a:effectLst/>
                <a:latin typeface="Helvetica Neue"/>
              </a:rPr>
              <a:t>Les femmes et les hommes s'intéressent plus aux catégories 0 et 2.</a:t>
            </a:r>
          </a:p>
          <a:p>
            <a:pPr algn="l"/>
            <a:r>
              <a:rPr lang="fr-FR" sz="1100" b="0" i="0" dirty="0">
                <a:solidFill>
                  <a:srgbClr val="000000"/>
                </a:solidFill>
                <a:effectLst/>
                <a:latin typeface="Helvetica Neue"/>
              </a:rPr>
              <a:t>La catégorie la plus fortement lié au genre est la catégorie 0 et la moins lié est la catégorie 2.</a:t>
            </a:r>
          </a:p>
          <a:p>
            <a:pPr algn="l"/>
            <a:endParaRPr lang="fr-FR" sz="1100" dirty="0">
              <a:solidFill>
                <a:srgbClr val="000000"/>
              </a:solidFill>
              <a:latin typeface="Helvetica Neue"/>
            </a:endParaRPr>
          </a:p>
          <a:p>
            <a:pPr algn="l"/>
            <a:endParaRPr lang="fr-FR" sz="1100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91EE8C4-64EC-FE24-7C36-62DD94FE1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72" y="1801007"/>
            <a:ext cx="6304641" cy="5017033"/>
          </a:xfrm>
          <a:prstGeom prst="rect">
            <a:avLst/>
          </a:prstGeom>
        </p:spPr>
      </p:pic>
      <p:sp>
        <p:nvSpPr>
          <p:cNvPr id="5" name="Sous-titre 2">
            <a:extLst>
              <a:ext uri="{FF2B5EF4-FFF2-40B4-BE49-F238E27FC236}">
                <a16:creationId xmlns:a16="http://schemas.microsoft.com/office/drawing/2014/main" id="{D81500C3-949D-7FE3-DD2E-53FB68D3DB97}"/>
              </a:ext>
            </a:extLst>
          </p:cNvPr>
          <p:cNvSpPr txBox="1">
            <a:spLocks/>
          </p:cNvSpPr>
          <p:nvPr/>
        </p:nvSpPr>
        <p:spPr>
          <a:xfrm>
            <a:off x="6547727" y="1755003"/>
            <a:ext cx="5331236" cy="99394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050" b="0" i="0" dirty="0">
                <a:solidFill>
                  <a:srgbClr val="000000"/>
                </a:solidFill>
                <a:effectLst/>
                <a:latin typeface="Helvetica Neue"/>
              </a:rPr>
              <a:t>Rappel de la </a:t>
            </a:r>
            <a:r>
              <a:rPr lang="fr-FR" sz="1050" b="0" i="0" dirty="0" err="1">
                <a:solidFill>
                  <a:srgbClr val="000000"/>
                </a:solidFill>
                <a:effectLst/>
                <a:latin typeface="Helvetica Neue"/>
              </a:rPr>
              <a:t>Heatmap</a:t>
            </a:r>
            <a:r>
              <a:rPr lang="fr-FR" sz="1050" b="0" i="0" dirty="0">
                <a:solidFill>
                  <a:srgbClr val="000000"/>
                </a:solidFill>
                <a:effectLst/>
                <a:latin typeface="Helvetica Neue"/>
              </a:rPr>
              <a:t>:</a:t>
            </a:r>
          </a:p>
          <a:p>
            <a:pPr algn="l"/>
            <a:r>
              <a:rPr lang="fr-FR" sz="1050" b="0" i="0" dirty="0">
                <a:solidFill>
                  <a:srgbClr val="000000"/>
                </a:solidFill>
                <a:effectLst/>
                <a:latin typeface="Helvetica Neue"/>
              </a:rPr>
              <a:t>Chaque case à une valeur comprise entre 0 et 1, qui sert à étalonner la couleur.</a:t>
            </a:r>
            <a:br>
              <a:rPr lang="fr-FR" sz="1050" dirty="0"/>
            </a:br>
            <a:r>
              <a:rPr lang="fr-FR" sz="1050" b="0" i="0" dirty="0">
                <a:solidFill>
                  <a:srgbClr val="000000"/>
                </a:solidFill>
                <a:effectLst/>
                <a:latin typeface="Helvetica Neue"/>
              </a:rPr>
              <a:t>On peut considérer cette valeur comme une contribution à la non-indépendance.</a:t>
            </a:r>
            <a:br>
              <a:rPr lang="fr-FR" sz="1050" dirty="0"/>
            </a:br>
            <a:r>
              <a:rPr lang="fr-FR" sz="1050" b="0" i="0" dirty="0">
                <a:solidFill>
                  <a:srgbClr val="000000"/>
                </a:solidFill>
                <a:effectLst/>
                <a:latin typeface="Helvetica Neue"/>
              </a:rPr>
              <a:t>Plus cette contribution sera proche de 1, plus la case en question sera source de non-indépendance.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DB3E19EB-9F51-BD90-3722-B699C12EC472}"/>
              </a:ext>
            </a:extLst>
          </p:cNvPr>
          <p:cNvSpPr txBox="1">
            <a:spLocks/>
          </p:cNvSpPr>
          <p:nvPr/>
        </p:nvSpPr>
        <p:spPr>
          <a:xfrm>
            <a:off x="6547727" y="3919459"/>
            <a:ext cx="5331236" cy="2390725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100" b="1" i="0" dirty="0">
                <a:solidFill>
                  <a:srgbClr val="000000"/>
                </a:solidFill>
                <a:effectLst/>
                <a:latin typeface="Helvetica Neue"/>
              </a:rPr>
              <a:t>Test de khi²:</a:t>
            </a:r>
          </a:p>
          <a:p>
            <a:pPr algn="l"/>
            <a:r>
              <a:rPr lang="fr-FR" sz="1000" b="0" i="1" dirty="0">
                <a:solidFill>
                  <a:srgbClr val="000000"/>
                </a:solidFill>
                <a:effectLst/>
                <a:latin typeface="Helvetica Neue"/>
              </a:rPr>
              <a:t>Il permet de mesurer l'indépendance entre les deux variables.</a:t>
            </a:r>
          </a:p>
          <a:p>
            <a:pPr algn="l"/>
            <a:r>
              <a:rPr lang="fr-FR" sz="1100" b="1" i="0" dirty="0">
                <a:solidFill>
                  <a:schemeClr val="bg2"/>
                </a:solidFill>
                <a:effectLst/>
                <a:latin typeface="Helvetica Neue"/>
              </a:rPr>
              <a:t>On peut conclure que les variables genre et catégorie de produits sont dépendantes.</a:t>
            </a:r>
          </a:p>
          <a:p>
            <a:pPr algn="l"/>
            <a:endParaRPr lang="fr-FR" sz="11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100" b="1" dirty="0">
                <a:solidFill>
                  <a:srgbClr val="000000"/>
                </a:solidFill>
                <a:latin typeface="Helvetica Neue"/>
              </a:rPr>
              <a:t>Test de </a:t>
            </a:r>
            <a:r>
              <a:rPr lang="fr-FR" sz="1100" b="1" dirty="0" err="1">
                <a:solidFill>
                  <a:srgbClr val="000000"/>
                </a:solidFill>
                <a:latin typeface="Helvetica Neue"/>
              </a:rPr>
              <a:t>Cramer’s</a:t>
            </a:r>
            <a:r>
              <a:rPr lang="fr-FR" sz="1100" b="1" dirty="0">
                <a:solidFill>
                  <a:srgbClr val="000000"/>
                </a:solidFill>
                <a:latin typeface="Helvetica Neue"/>
              </a:rPr>
              <a:t> V: (</a:t>
            </a:r>
            <a:r>
              <a:rPr lang="fr-FR" sz="1100" i="1" dirty="0">
                <a:solidFill>
                  <a:srgbClr val="000000"/>
                </a:solidFill>
                <a:latin typeface="Helvetica Neue"/>
              </a:rPr>
              <a:t>Permet de tester la force du lien)</a:t>
            </a:r>
            <a:endParaRPr lang="fr-FR" sz="1100" b="1" dirty="0">
              <a:solidFill>
                <a:srgbClr val="000000"/>
              </a:solidFill>
              <a:latin typeface="Helvetica Neue"/>
            </a:endParaRPr>
          </a:p>
          <a:p>
            <a:r>
              <a:rPr lang="fr-FR" sz="1100" b="1" i="0" dirty="0">
                <a:solidFill>
                  <a:schemeClr val="bg2"/>
                </a:solidFill>
                <a:effectLst/>
                <a:latin typeface="Helvetica Neue"/>
              </a:rPr>
              <a:t>Le test de </a:t>
            </a:r>
            <a:r>
              <a:rPr lang="fr-FR" sz="1100" b="1" i="0" dirty="0" err="1">
                <a:solidFill>
                  <a:schemeClr val="bg2"/>
                </a:solidFill>
                <a:effectLst/>
                <a:latin typeface="Helvetica Neue"/>
              </a:rPr>
              <a:t>Cramer's</a:t>
            </a:r>
            <a:r>
              <a:rPr lang="fr-FR" sz="1100" b="1" i="0" dirty="0">
                <a:solidFill>
                  <a:schemeClr val="bg2"/>
                </a:solidFill>
                <a:effectLst/>
                <a:latin typeface="Helvetica Neue"/>
              </a:rPr>
              <a:t> V indique une relation faible</a:t>
            </a:r>
          </a:p>
          <a:p>
            <a:pPr algn="l"/>
            <a:endParaRPr lang="fr-FR" sz="1100" dirty="0">
              <a:solidFill>
                <a:srgbClr val="00000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10680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5696D95-5A36-326A-FB3C-34FEB80E2C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6"/>
          <a:stretch/>
        </p:blipFill>
        <p:spPr>
          <a:xfrm>
            <a:off x="134654" y="1598905"/>
            <a:ext cx="6822612" cy="5235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94666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8558" y="991757"/>
            <a:ext cx="6763265" cy="607148"/>
          </a:xfrm>
        </p:spPr>
        <p:txBody>
          <a:bodyPr>
            <a:normAutofit fontScale="92500"/>
          </a:bodyPr>
          <a:lstStyle/>
          <a:p>
            <a:pPr algn="l"/>
            <a:r>
              <a:rPr lang="fr-FR" sz="20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Relation entre l’âge et la catégorie des produits achetés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275221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43E0B77A-3BFB-B308-9EEC-C31907F7423A}"/>
              </a:ext>
            </a:extLst>
          </p:cNvPr>
          <p:cNvSpPr txBox="1">
            <a:spLocks/>
          </p:cNvSpPr>
          <p:nvPr/>
        </p:nvSpPr>
        <p:spPr>
          <a:xfrm>
            <a:off x="7208108" y="4066161"/>
            <a:ext cx="4720012" cy="1423087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i="0" dirty="0">
                <a:solidFill>
                  <a:srgbClr val="000000"/>
                </a:solidFill>
                <a:effectLst/>
                <a:latin typeface="Helvetica Neue"/>
              </a:rPr>
              <a:t>- La moyenne d'âge des clients qui achètent des livres de catégorie 2 est plus petite que celle d'autres catégories et sa distribution est plus concentrée.</a:t>
            </a:r>
          </a:p>
          <a:p>
            <a:pPr algn="l"/>
            <a:r>
              <a:rPr lang="fr-FR" sz="1200" i="0" dirty="0">
                <a:solidFill>
                  <a:srgbClr val="000000"/>
                </a:solidFill>
                <a:effectLst/>
                <a:latin typeface="Helvetica Neue"/>
              </a:rPr>
              <a:t>- Les moyennes d'âge des catégories 0 et 1 sont assez proches, mais la distribution d'âge de la catégorie 1 est plus étalée que celle de la catégorie 0.</a:t>
            </a:r>
          </a:p>
          <a:p>
            <a:endParaRPr lang="fr-FR" sz="1700" dirty="0">
              <a:solidFill>
                <a:srgbClr val="000000"/>
              </a:solidFill>
              <a:latin typeface="Helvetica Neue"/>
            </a:endParaRPr>
          </a:p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B8A6C6C5-841A-9516-8219-0EF9B6564DDC}"/>
              </a:ext>
            </a:extLst>
          </p:cNvPr>
          <p:cNvSpPr txBox="1">
            <a:spLocks/>
          </p:cNvSpPr>
          <p:nvPr/>
        </p:nvSpPr>
        <p:spPr>
          <a:xfrm>
            <a:off x="7208108" y="3445113"/>
            <a:ext cx="4720012" cy="544342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Graphique: Les points rouges au milieu de chaque boîte à moustaches représentent la moyenne des valeurs.</a:t>
            </a:r>
          </a:p>
          <a:p>
            <a:endParaRPr lang="fr-FR" sz="1700" dirty="0">
              <a:solidFill>
                <a:srgbClr val="000000"/>
              </a:solidFill>
              <a:latin typeface="Helvetica Neue"/>
            </a:endParaRPr>
          </a:p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768972DC-8F3E-65FA-5F1B-DA019237A2D6}"/>
              </a:ext>
            </a:extLst>
          </p:cNvPr>
          <p:cNvSpPr txBox="1">
            <a:spLocks/>
          </p:cNvSpPr>
          <p:nvPr/>
        </p:nvSpPr>
        <p:spPr>
          <a:xfrm>
            <a:off x="7208108" y="1587207"/>
            <a:ext cx="4720012" cy="382524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Selon le Test de </a:t>
            </a:r>
            <a:r>
              <a:rPr lang="fr-FR" sz="1200" b="1" i="0" dirty="0" err="1">
                <a:solidFill>
                  <a:srgbClr val="000000"/>
                </a:solidFill>
                <a:effectLst/>
                <a:latin typeface="Helvetica Neue"/>
              </a:rPr>
              <a:t>shapiro</a:t>
            </a:r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1200" i="0" dirty="0">
                <a:solidFill>
                  <a:srgbClr val="000000"/>
                </a:solidFill>
                <a:effectLst/>
                <a:latin typeface="Helvetica Neue"/>
              </a:rPr>
              <a:t>c</a:t>
            </a:r>
            <a:r>
              <a:rPr lang="fr-FR" sz="1200" dirty="0">
                <a:solidFill>
                  <a:srgbClr val="000000"/>
                </a:solidFill>
                <a:latin typeface="Helvetica Neue"/>
              </a:rPr>
              <a:t>ela ne suit pas une loi normale.</a:t>
            </a:r>
          </a:p>
          <a:p>
            <a:endParaRPr lang="fr-FR" sz="1200" dirty="0">
              <a:solidFill>
                <a:srgbClr val="000000"/>
              </a:solidFill>
              <a:latin typeface="Helvetica Neue"/>
            </a:endParaRPr>
          </a:p>
          <a:p>
            <a:endParaRPr lang="fr-FR" sz="1200" dirty="0">
              <a:solidFill>
                <a:srgbClr val="FF0000"/>
              </a:solidFill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9471D89B-BDA6-1853-471B-4817CC33CCEB}"/>
              </a:ext>
            </a:extLst>
          </p:cNvPr>
          <p:cNvSpPr txBox="1">
            <a:spLocks/>
          </p:cNvSpPr>
          <p:nvPr/>
        </p:nvSpPr>
        <p:spPr>
          <a:xfrm>
            <a:off x="7208108" y="2045122"/>
            <a:ext cx="4720012" cy="56230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Selon le Test de Kolmogorov-Smirnov </a:t>
            </a:r>
            <a:r>
              <a:rPr lang="fr-FR" sz="1200" i="0" dirty="0">
                <a:solidFill>
                  <a:srgbClr val="000000"/>
                </a:solidFill>
                <a:effectLst/>
                <a:latin typeface="Helvetica Neue"/>
              </a:rPr>
              <a:t>aucune catégorie ne suit une loi normale.</a:t>
            </a:r>
            <a:endParaRPr lang="fr-FR" sz="1200" dirty="0">
              <a:solidFill>
                <a:srgbClr val="000000"/>
              </a:solidFill>
              <a:latin typeface="Helvetica Neue"/>
            </a:endParaRPr>
          </a:p>
          <a:p>
            <a:endParaRPr lang="fr-FR" sz="1200" dirty="0">
              <a:solidFill>
                <a:srgbClr val="FF0000"/>
              </a:solidFill>
            </a:endParaRPr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A36DE075-DA57-28D1-7708-78CD784B52DA}"/>
              </a:ext>
            </a:extLst>
          </p:cNvPr>
          <p:cNvSpPr txBox="1">
            <a:spLocks/>
          </p:cNvSpPr>
          <p:nvPr/>
        </p:nvSpPr>
        <p:spPr>
          <a:xfrm>
            <a:off x="7208108" y="2662563"/>
            <a:ext cx="4720012" cy="56230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Selon le Test de </a:t>
            </a:r>
            <a:r>
              <a:rPr lang="fr-FR" sz="1200" b="1" i="0" dirty="0" err="1">
                <a:solidFill>
                  <a:srgbClr val="000000"/>
                </a:solidFill>
                <a:effectLst/>
                <a:latin typeface="Helvetica Neue"/>
              </a:rPr>
              <a:t>Kruskal</a:t>
            </a:r>
            <a:r>
              <a:rPr lang="fr-FR" sz="1200" b="1" i="0" dirty="0">
                <a:solidFill>
                  <a:srgbClr val="000000"/>
                </a:solidFill>
                <a:effectLst/>
                <a:latin typeface="Helvetica Neue"/>
              </a:rPr>
              <a:t>-Wallis </a:t>
            </a: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les médians de chaque groupe de catégorie ne sont pas égaux.</a:t>
            </a:r>
            <a:endParaRPr lang="fr-FR" sz="1200" dirty="0">
              <a:solidFill>
                <a:srgbClr val="000000"/>
              </a:solidFill>
              <a:latin typeface="Helvetica Neue"/>
            </a:endParaRPr>
          </a:p>
          <a:p>
            <a:endParaRPr lang="fr-FR" sz="1200" dirty="0">
              <a:solidFill>
                <a:srgbClr val="FF0000"/>
              </a:solidFill>
            </a:endParaRP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D0032845-CFF3-1AFF-FD8E-56891D14FE3C}"/>
              </a:ext>
            </a:extLst>
          </p:cNvPr>
          <p:cNvSpPr txBox="1">
            <a:spLocks/>
          </p:cNvSpPr>
          <p:nvPr/>
        </p:nvSpPr>
        <p:spPr>
          <a:xfrm>
            <a:off x="7208108" y="5547678"/>
            <a:ext cx="4720012" cy="637129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>
                <a:solidFill>
                  <a:srgbClr val="000000"/>
                </a:solidFill>
                <a:latin typeface="Helvetica Neue"/>
              </a:rPr>
              <a:t>Même si les résultats ne s’y prêtent pas j’ai réalisé un test d’</a:t>
            </a:r>
            <a:r>
              <a:rPr lang="fr-FR" sz="1200" dirty="0" err="1">
                <a:solidFill>
                  <a:srgbClr val="000000"/>
                </a:solidFill>
                <a:latin typeface="Helvetica Neue"/>
              </a:rPr>
              <a:t>Anova</a:t>
            </a:r>
            <a:endParaRPr lang="fr-FR" sz="1200" dirty="0">
              <a:solidFill>
                <a:srgbClr val="000000"/>
              </a:solidFill>
              <a:latin typeface="Helvetica Neue"/>
            </a:endParaRPr>
          </a:p>
          <a:p>
            <a:r>
              <a:rPr lang="fr-FR" sz="1200" dirty="0">
                <a:solidFill>
                  <a:schemeClr val="bg1"/>
                </a:solidFill>
                <a:latin typeface="Helvetica Neue"/>
              </a:rPr>
              <a:t>Le résultat identifie un très faible lien en l’âge et la catégorie</a:t>
            </a:r>
          </a:p>
        </p:txBody>
      </p:sp>
    </p:spTree>
    <p:extLst>
      <p:ext uri="{BB962C8B-B14F-4D97-AF65-F5344CB8AC3E}">
        <p14:creationId xmlns:p14="http://schemas.microsoft.com/office/powerpoint/2010/main" val="163461375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02EA67E1-BC33-5368-B3A7-C7E253105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78" y="1431704"/>
            <a:ext cx="8217117" cy="52381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94666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9016" y="1055450"/>
            <a:ext cx="5494638" cy="607148"/>
          </a:xfrm>
        </p:spPr>
        <p:txBody>
          <a:bodyPr>
            <a:normAutofit fontScale="92500"/>
          </a:bodyPr>
          <a:lstStyle/>
          <a:p>
            <a:pPr algn="l"/>
            <a:r>
              <a:rPr lang="fr-FR" sz="20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Montant total des achats par âge des clients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275221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43E0B77A-3BFB-B308-9EEC-C31907F7423A}"/>
              </a:ext>
            </a:extLst>
          </p:cNvPr>
          <p:cNvSpPr txBox="1">
            <a:spLocks/>
          </p:cNvSpPr>
          <p:nvPr/>
        </p:nvSpPr>
        <p:spPr>
          <a:xfrm>
            <a:off x="8402595" y="4794750"/>
            <a:ext cx="3553028" cy="147020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On obtient un coefficient de -0.75. </a:t>
            </a:r>
          </a:p>
          <a:p>
            <a:pPr algn="l"/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Il représente une corrélation fortement négative de nos 2 variables (visible aussi par régression linéaire).</a:t>
            </a:r>
            <a:endParaRPr lang="fr-FR" sz="12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B8A6C6C5-841A-9516-8219-0EF9B6564DDC}"/>
              </a:ext>
            </a:extLst>
          </p:cNvPr>
          <p:cNvSpPr txBox="1">
            <a:spLocks/>
          </p:cNvSpPr>
          <p:nvPr/>
        </p:nvSpPr>
        <p:spPr>
          <a:xfrm>
            <a:off x="8402595" y="3429000"/>
            <a:ext cx="3553028" cy="109011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Test de Pearson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Le coefficient de Pearson permet de mesurer le niveau de corrélation entre les deux variables.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Il renvoie une valeur entre -1 et 1.</a:t>
            </a:r>
          </a:p>
          <a:p>
            <a:endParaRPr lang="fr-FR" sz="1700" dirty="0">
              <a:solidFill>
                <a:srgbClr val="000000"/>
              </a:solidFill>
              <a:latin typeface="Helvetica Neue"/>
            </a:endParaRPr>
          </a:p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476769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0B299DD-672E-31DB-362E-E82EEB17F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72" y="1440272"/>
            <a:ext cx="8432446" cy="53230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94666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9016" y="1055450"/>
            <a:ext cx="5494638" cy="607148"/>
          </a:xfrm>
        </p:spPr>
        <p:txBody>
          <a:bodyPr>
            <a:normAutofit/>
          </a:bodyPr>
          <a:lstStyle/>
          <a:p>
            <a:pPr algn="l"/>
            <a:r>
              <a:rPr lang="fr-FR" sz="20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Lien entre l'âge et la fréquence d'achats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275221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43E0B77A-3BFB-B308-9EEC-C31907F7423A}"/>
              </a:ext>
            </a:extLst>
          </p:cNvPr>
          <p:cNvSpPr txBox="1">
            <a:spLocks/>
          </p:cNvSpPr>
          <p:nvPr/>
        </p:nvSpPr>
        <p:spPr>
          <a:xfrm>
            <a:off x="8574852" y="4928405"/>
            <a:ext cx="3406219" cy="147020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On obtient un coefficient de -0.50. </a:t>
            </a:r>
          </a:p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Il représente une corrélation fortement négative de nos 2 variables (visible aussi par régression linéaire).</a:t>
            </a:r>
            <a:endParaRPr lang="fr-FR" sz="14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C181E51B-B1A6-A42E-7AA0-E4D63182E797}"/>
              </a:ext>
            </a:extLst>
          </p:cNvPr>
          <p:cNvSpPr txBox="1">
            <a:spLocks/>
          </p:cNvSpPr>
          <p:nvPr/>
        </p:nvSpPr>
        <p:spPr>
          <a:xfrm>
            <a:off x="8574852" y="3429000"/>
            <a:ext cx="3406219" cy="121786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Test de Pearson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Le coefficient de Pearson permet de mesurer le niveau de corrélation entre les deux variables.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Il renvoie une valeur entre -1 et 1.</a:t>
            </a:r>
          </a:p>
          <a:p>
            <a:endParaRPr lang="fr-FR" sz="1700" dirty="0">
              <a:solidFill>
                <a:srgbClr val="000000"/>
              </a:solidFill>
              <a:latin typeface="Helvetica Neue"/>
            </a:endParaRPr>
          </a:p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997204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448C533B-509F-820F-44FD-7830E8B42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78" y="1452369"/>
            <a:ext cx="8172737" cy="51682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94666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346" y="1055450"/>
            <a:ext cx="6903308" cy="607148"/>
          </a:xfrm>
        </p:spPr>
        <p:txBody>
          <a:bodyPr>
            <a:normAutofit/>
          </a:bodyPr>
          <a:lstStyle/>
          <a:p>
            <a:pPr algn="l"/>
            <a:r>
              <a:rPr lang="fr-FR" sz="20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Panier moyen en nombre de produits selon l'âge client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275221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43E0B77A-3BFB-B308-9EEC-C31907F7423A}"/>
              </a:ext>
            </a:extLst>
          </p:cNvPr>
          <p:cNvSpPr txBox="1">
            <a:spLocks/>
          </p:cNvSpPr>
          <p:nvPr/>
        </p:nvSpPr>
        <p:spPr>
          <a:xfrm>
            <a:off x="8453494" y="4753811"/>
            <a:ext cx="3553028" cy="147020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On obtient un coefficient de -0.73. </a:t>
            </a:r>
          </a:p>
          <a:p>
            <a:pPr algn="l"/>
            <a:r>
              <a:rPr lang="fr-FR" sz="1400" b="0" i="0" dirty="0">
                <a:solidFill>
                  <a:srgbClr val="000000"/>
                </a:solidFill>
                <a:effectLst/>
                <a:latin typeface="Helvetica Neue"/>
              </a:rPr>
              <a:t>Il représente une corrélation fortement négative de nos 2 variables (visible aussi par régression linéaire).</a:t>
            </a:r>
            <a:endParaRPr lang="fr-FR" sz="14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19413E5A-705E-E8B3-EC45-BC01C0CD1D1C}"/>
              </a:ext>
            </a:extLst>
          </p:cNvPr>
          <p:cNvSpPr txBox="1">
            <a:spLocks/>
          </p:cNvSpPr>
          <p:nvPr/>
        </p:nvSpPr>
        <p:spPr>
          <a:xfrm>
            <a:off x="8402594" y="3429000"/>
            <a:ext cx="3603927" cy="109011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Test de Pearson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Le coefficient de Pearson permet de mesurer le niveau de corrélation entre les deux variables.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b="0" i="0" dirty="0">
                <a:solidFill>
                  <a:srgbClr val="000000"/>
                </a:solidFill>
                <a:effectLst/>
                <a:latin typeface="Helvetica Neue"/>
              </a:rPr>
              <a:t>Il renvoie une valeur entre -1 et 1.</a:t>
            </a:r>
          </a:p>
          <a:p>
            <a:endParaRPr lang="fr-FR" sz="1700" dirty="0">
              <a:solidFill>
                <a:srgbClr val="000000"/>
              </a:solidFill>
              <a:latin typeface="Helvetica Neue"/>
            </a:endParaRPr>
          </a:p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26569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04572" y="94666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345" y="1055450"/>
            <a:ext cx="7875373" cy="607148"/>
          </a:xfrm>
        </p:spPr>
        <p:txBody>
          <a:bodyPr>
            <a:normAutofit/>
          </a:bodyPr>
          <a:lstStyle/>
          <a:p>
            <a:r>
              <a:rPr lang="fr-FR" sz="200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sz="1600" b="1" i="0" dirty="0">
                <a:solidFill>
                  <a:srgbClr val="000000"/>
                </a:solidFill>
                <a:effectLst/>
                <a:latin typeface="Helvetica Neue"/>
              </a:rPr>
              <a:t>Création d'un </a:t>
            </a:r>
            <a:r>
              <a:rPr lang="fr-FR" sz="1600" b="1" i="0" dirty="0" err="1">
                <a:solidFill>
                  <a:srgbClr val="000000"/>
                </a:solidFill>
                <a:effectLst/>
                <a:latin typeface="Helvetica Neue"/>
              </a:rPr>
              <a:t>Heatmap</a:t>
            </a:r>
            <a:r>
              <a:rPr lang="fr-FR" sz="1600" b="1" i="0" dirty="0">
                <a:solidFill>
                  <a:srgbClr val="000000"/>
                </a:solidFill>
                <a:effectLst/>
                <a:latin typeface="Helvetica Neue"/>
              </a:rPr>
              <a:t> par tranche d'âge</a:t>
            </a:r>
          </a:p>
          <a:p>
            <a:pPr algn="l"/>
            <a:endParaRPr lang="fr-FR" sz="20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04572" y="275221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2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425585" y="1662598"/>
            <a:ext cx="10933078" cy="2403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Helvetica Neue"/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B8A6C6C5-841A-9516-8219-0EF9B6564DDC}"/>
              </a:ext>
            </a:extLst>
          </p:cNvPr>
          <p:cNvSpPr txBox="1">
            <a:spLocks/>
          </p:cNvSpPr>
          <p:nvPr/>
        </p:nvSpPr>
        <p:spPr>
          <a:xfrm>
            <a:off x="8558060" y="3814342"/>
            <a:ext cx="3553028" cy="1995001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400" dirty="0">
                <a:solidFill>
                  <a:srgbClr val="000000"/>
                </a:solidFill>
                <a:latin typeface="Helvetica Neue"/>
              </a:rPr>
              <a:t>Il n’y a toujours pas de corrélation forte même avec les tranches d’âges.</a:t>
            </a:r>
          </a:p>
          <a:p>
            <a:pPr algn="l"/>
            <a:r>
              <a:rPr lang="fr-FR" sz="1400" dirty="0">
                <a:solidFill>
                  <a:srgbClr val="000000"/>
                </a:solidFill>
                <a:latin typeface="Helvetica Neue"/>
              </a:rPr>
              <a:t>Les 18-30 ans présentent un </a:t>
            </a:r>
            <a:r>
              <a:rPr lang="fr-FR" sz="1400" dirty="0" err="1">
                <a:solidFill>
                  <a:srgbClr val="000000"/>
                </a:solidFill>
                <a:latin typeface="Helvetica Neue"/>
              </a:rPr>
              <a:t>intéret</a:t>
            </a:r>
            <a:r>
              <a:rPr lang="fr-FR" sz="1400" dirty="0">
                <a:solidFill>
                  <a:srgbClr val="000000"/>
                </a:solidFill>
                <a:latin typeface="Helvetica Neue"/>
              </a:rPr>
              <a:t> pour la catégorie 2.</a:t>
            </a:r>
          </a:p>
          <a:p>
            <a:pPr algn="l"/>
            <a:endParaRPr lang="fr-FR" sz="1400" dirty="0">
              <a:solidFill>
                <a:srgbClr val="000000"/>
              </a:solidFill>
              <a:latin typeface="Helvetica Neue"/>
            </a:endParaRPr>
          </a:p>
          <a:p>
            <a:pPr algn="l"/>
            <a:r>
              <a:rPr lang="fr-FR" sz="1400" dirty="0">
                <a:solidFill>
                  <a:srgbClr val="000000"/>
                </a:solidFill>
                <a:latin typeface="Helvetica Neue"/>
              </a:rPr>
              <a:t>Il pourrait être intéressant de leur dédier de nouvelles offres ciblés.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338D1D3-5A06-55B7-3E24-459F5A8DF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33" y="1662598"/>
            <a:ext cx="8262526" cy="477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4246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0" y="320170"/>
            <a:ext cx="724733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1110190" y="507731"/>
            <a:ext cx="4653906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conclusion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8E43B34-4D4C-4D9B-A7FA-125ECEBC239F}"/>
              </a:ext>
            </a:extLst>
          </p:cNvPr>
          <p:cNvSpPr txBox="1"/>
          <p:nvPr/>
        </p:nvSpPr>
        <p:spPr>
          <a:xfrm>
            <a:off x="7352824" y="5357708"/>
            <a:ext cx="1664718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sz="1400" dirty="0">
                <a:latin typeface="Agency FB" panose="020B0503020202020204" pitchFamily="34" charset="0"/>
              </a:rPr>
              <a:t>BUJUMBURA, BURUNDI Une femme reçoit des rations de semences dans une foire aux semences </a:t>
            </a:r>
            <a:r>
              <a:rPr lang="fr-FR" sz="1400" dirty="0" err="1">
                <a:latin typeface="Agency FB" panose="020B0503020202020204" pitchFamily="34" charset="0"/>
              </a:rPr>
              <a:t>rurale.©FAO</a:t>
            </a:r>
            <a:r>
              <a:rPr lang="fr-FR" sz="1400" dirty="0">
                <a:latin typeface="Agency FB" panose="020B0503020202020204" pitchFamily="34" charset="0"/>
              </a:rPr>
              <a:t>/Giulio Napolitano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216AA68-A95B-844D-7A4A-D27214D098D3}"/>
              </a:ext>
            </a:extLst>
          </p:cNvPr>
          <p:cNvSpPr txBox="1"/>
          <p:nvPr/>
        </p:nvSpPr>
        <p:spPr>
          <a:xfrm>
            <a:off x="197708" y="1502688"/>
            <a:ext cx="703838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000000"/>
                </a:solidFill>
                <a:latin typeface="Helvetica Neue"/>
              </a:rPr>
              <a:t>Les plus gros clients sont certainement des entreprises, il pourrait être intéressant de leur proposer de nouvelles offres</a:t>
            </a:r>
            <a:r>
              <a:rPr lang="fr-FR" dirty="0">
                <a:solidFill>
                  <a:srgbClr val="000000"/>
                </a:solidFill>
                <a:latin typeface="Helvetica Neue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00000"/>
              </a:solidFill>
              <a:latin typeface="Helvetica Neue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  <a:latin typeface="Helvetica Neue"/>
              </a:rPr>
              <a:t>Démarcher de nouvelles entreprises afin d’accroitre le CA</a:t>
            </a:r>
            <a:r>
              <a:rPr lang="fr-FR" sz="1800" dirty="0">
                <a:solidFill>
                  <a:srgbClr val="000000"/>
                </a:solidFill>
                <a:latin typeface="Helvetica Neue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00000"/>
              </a:solidFill>
              <a:latin typeface="Helvetica Neue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  <a:latin typeface="Helvetica Neue"/>
              </a:rPr>
              <a:t>La</a:t>
            </a:r>
            <a:r>
              <a:rPr lang="fr-FR" sz="1800" dirty="0">
                <a:solidFill>
                  <a:srgbClr val="000000"/>
                </a:solidFill>
                <a:latin typeface="Helvetica Neue"/>
              </a:rPr>
              <a:t> restriction d’âge sur le site n’a pas l’air de bloquer les jeunes acheteurs, cette restriction pourrait être seulement pour des ouvrages spécialisés.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00000"/>
              </a:solidFill>
              <a:latin typeface="Helvetica Neue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000000"/>
                </a:solidFill>
                <a:latin typeface="Helvetica Neue"/>
              </a:rPr>
              <a:t>Même faible des corrélations sont à noter afin de cibler les publicités</a:t>
            </a:r>
            <a:r>
              <a:rPr lang="fr-FR" dirty="0">
                <a:solidFill>
                  <a:srgbClr val="000000"/>
                </a:solidFill>
                <a:latin typeface="Helvetica Neue"/>
              </a:rPr>
              <a:t>.</a:t>
            </a:r>
            <a:endParaRPr lang="fr-FR" sz="1800" dirty="0">
              <a:solidFill>
                <a:srgbClr val="000000"/>
              </a:solidFill>
              <a:latin typeface="Helvetica Neue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00000"/>
              </a:solidFill>
              <a:latin typeface="Helvetica Neue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000000"/>
                </a:solidFill>
                <a:latin typeface="Helvetica Neue"/>
              </a:rPr>
              <a:t>Concernant l’année 2023 :</a:t>
            </a:r>
          </a:p>
          <a:p>
            <a:r>
              <a:rPr lang="fr-FR" dirty="0">
                <a:solidFill>
                  <a:srgbClr val="000000"/>
                </a:solidFill>
                <a:latin typeface="Helvetica Neue"/>
              </a:rPr>
              <a:t>        </a:t>
            </a:r>
            <a:r>
              <a:rPr lang="fr-FR" sz="1800" dirty="0">
                <a:solidFill>
                  <a:srgbClr val="000000"/>
                </a:solidFill>
                <a:latin typeface="Helvetica Neue"/>
              </a:rPr>
              <a:t> Les plus grosses ventes se font en fin d’année et les données que l’on possèdent représentent cette baisse régulière sur tous les ans.</a:t>
            </a:r>
          </a:p>
          <a:p>
            <a:r>
              <a:rPr lang="fr-FR" dirty="0">
                <a:solidFill>
                  <a:srgbClr val="000000"/>
                </a:solidFill>
                <a:latin typeface="Helvetica Neue"/>
              </a:rPr>
              <a:t>        Il pourrait être intéressant de proposer des offres après les fêtes de fin d’années afin d’atténuer cette baisse financière.</a:t>
            </a:r>
            <a:endParaRPr lang="fr-FR" sz="1600" dirty="0">
              <a:solidFill>
                <a:srgbClr val="000000"/>
              </a:solidFill>
              <a:latin typeface="Helvetica Neue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7A54973-C52B-EE2B-3535-2092FDAA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578" y="484583"/>
            <a:ext cx="1530655" cy="47856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8B05B2A4-3532-5329-8B36-1D1246DBA6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96"/>
          <a:stretch/>
        </p:blipFill>
        <p:spPr>
          <a:xfrm>
            <a:off x="7352824" y="0"/>
            <a:ext cx="4839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39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709D41B-BDCA-E448-BB70-404847276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411758" y="453672"/>
            <a:ext cx="690363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2191091" y="378803"/>
            <a:ext cx="3544937" cy="882264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Question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F8A958-ADD7-914E-132F-0F897BF8A915}"/>
              </a:ext>
            </a:extLst>
          </p:cNvPr>
          <p:cNvSpPr/>
          <p:nvPr/>
        </p:nvSpPr>
        <p:spPr>
          <a:xfrm>
            <a:off x="2191091" y="1916288"/>
            <a:ext cx="6903639" cy="8073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069671D-070C-9892-5512-E84EC1228D6E}"/>
              </a:ext>
            </a:extLst>
          </p:cNvPr>
          <p:cNvSpPr txBox="1">
            <a:spLocks/>
          </p:cNvSpPr>
          <p:nvPr/>
        </p:nvSpPr>
        <p:spPr>
          <a:xfrm>
            <a:off x="3770460" y="1879031"/>
            <a:ext cx="3544937" cy="882264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>
                <a:solidFill>
                  <a:schemeClr val="bg2"/>
                </a:solidFill>
              </a:rPr>
              <a:t>réponse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7A54973-C52B-EE2B-3535-2092FDAA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946" y="453673"/>
            <a:ext cx="2582380" cy="8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631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442D57E-F04F-229F-83ED-3410F87F6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092" y="0"/>
            <a:ext cx="495590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0" y="204598"/>
            <a:ext cx="7111225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2084076" y="412669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3FBCB0CC-E503-04F4-F88C-C8F45CC0694D}"/>
              </a:ext>
            </a:extLst>
          </p:cNvPr>
          <p:cNvSpPr txBox="1">
            <a:spLocks/>
          </p:cNvSpPr>
          <p:nvPr/>
        </p:nvSpPr>
        <p:spPr>
          <a:xfrm>
            <a:off x="536759" y="1362068"/>
            <a:ext cx="6574466" cy="229553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 dirty="0">
                <a:solidFill>
                  <a:schemeClr val="bg2"/>
                </a:solidFill>
              </a:rPr>
              <a:t>Réponse à la mission d’Antoine</a:t>
            </a:r>
          </a:p>
          <a:p>
            <a:pPr algn="l"/>
            <a:r>
              <a:rPr lang="fr-FR" sz="2000" b="1" i="0" dirty="0">
                <a:solidFill>
                  <a:srgbClr val="000000"/>
                </a:solidFill>
                <a:effectLst/>
                <a:latin typeface="Helvetica Neue"/>
              </a:rPr>
              <a:t>Analyse des différents indicateurs de vente</a:t>
            </a:r>
          </a:p>
          <a:p>
            <a:pPr algn="l"/>
            <a:endParaRPr lang="fr-FR" sz="11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600" i="0" dirty="0">
                <a:solidFill>
                  <a:srgbClr val="000000"/>
                </a:solidFill>
                <a:effectLst/>
                <a:latin typeface="Helvetica Neue"/>
              </a:rPr>
              <a:t>- </a:t>
            </a:r>
            <a:r>
              <a:rPr lang="fr-FR" sz="1600" b="1" i="0" dirty="0">
                <a:solidFill>
                  <a:srgbClr val="000000"/>
                </a:solidFill>
                <a:effectLst/>
                <a:latin typeface="Helvetica Neue"/>
              </a:rPr>
              <a:t>Etude du chiffre d’affaires</a:t>
            </a:r>
          </a:p>
          <a:p>
            <a:r>
              <a:rPr lang="fr-FR" sz="1600" dirty="0">
                <a:solidFill>
                  <a:srgbClr val="000000"/>
                </a:solidFill>
                <a:latin typeface="Helvetica Neue"/>
              </a:rPr>
              <a:t>  Evolution du CA et Moyenne mobile</a:t>
            </a:r>
          </a:p>
          <a:p>
            <a:r>
              <a:rPr lang="fr-FR" sz="1600" dirty="0">
                <a:solidFill>
                  <a:srgbClr val="000000"/>
                </a:solidFill>
                <a:effectLst/>
                <a:latin typeface="Helvetica Neue"/>
              </a:rPr>
              <a:t>  CA par catégories de produits</a:t>
            </a:r>
          </a:p>
          <a:p>
            <a:endParaRPr lang="fr-FR" sz="800" i="1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8BC268F-0B24-59E5-4C98-6244A8B85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92" y="0"/>
            <a:ext cx="4955908" cy="6858000"/>
          </a:xfrm>
          <a:prstGeom prst="rect">
            <a:avLst/>
          </a:prstGeom>
        </p:spPr>
      </p:pic>
      <p:sp>
        <p:nvSpPr>
          <p:cNvPr id="18" name="Sous-titre 2">
            <a:extLst>
              <a:ext uri="{FF2B5EF4-FFF2-40B4-BE49-F238E27FC236}">
                <a16:creationId xmlns:a16="http://schemas.microsoft.com/office/drawing/2014/main" id="{A87B6F42-95CB-70BD-8F07-9D4D45FB58C2}"/>
              </a:ext>
            </a:extLst>
          </p:cNvPr>
          <p:cNvSpPr txBox="1">
            <a:spLocks/>
          </p:cNvSpPr>
          <p:nvPr/>
        </p:nvSpPr>
        <p:spPr>
          <a:xfrm>
            <a:off x="536759" y="3683864"/>
            <a:ext cx="6574466" cy="12860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b="1" i="0" dirty="0">
                <a:solidFill>
                  <a:srgbClr val="000000"/>
                </a:solidFill>
                <a:effectLst/>
                <a:latin typeface="Helvetica Neue"/>
              </a:rPr>
              <a:t>- Etude des produits</a:t>
            </a:r>
          </a:p>
          <a:p>
            <a:r>
              <a:rPr lang="fr-FR" sz="1600" dirty="0">
                <a:solidFill>
                  <a:srgbClr val="000000"/>
                </a:solidFill>
                <a:effectLst/>
                <a:latin typeface="Helvetica Neue"/>
              </a:rPr>
              <a:t>   Produits les plus et les moins vendus</a:t>
            </a:r>
          </a:p>
          <a:p>
            <a:r>
              <a:rPr lang="fr-FR" sz="1600" dirty="0">
                <a:solidFill>
                  <a:srgbClr val="000000"/>
                </a:solidFill>
                <a:latin typeface="Helvetica Neue"/>
              </a:rPr>
              <a:t>   Prix des produits selon leurs catégories</a:t>
            </a:r>
          </a:p>
          <a:p>
            <a:pPr marL="342900" indent="-342900">
              <a:buFontTx/>
              <a:buChar char="-"/>
            </a:pPr>
            <a:endParaRPr lang="fr-FR" sz="14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19" name="Sous-titre 2">
            <a:extLst>
              <a:ext uri="{FF2B5EF4-FFF2-40B4-BE49-F238E27FC236}">
                <a16:creationId xmlns:a16="http://schemas.microsoft.com/office/drawing/2014/main" id="{7476F625-CF4A-81AE-ED1E-0257B35B6DF1}"/>
              </a:ext>
            </a:extLst>
          </p:cNvPr>
          <p:cNvSpPr txBox="1">
            <a:spLocks/>
          </p:cNvSpPr>
          <p:nvPr/>
        </p:nvSpPr>
        <p:spPr>
          <a:xfrm>
            <a:off x="536759" y="4659472"/>
            <a:ext cx="6574466" cy="185770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1600" i="1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fr-FR" sz="1600" b="1" dirty="0">
                <a:solidFill>
                  <a:srgbClr val="000000"/>
                </a:solidFill>
                <a:latin typeface="Helvetica Neue"/>
              </a:rPr>
              <a:t>- Etude du profil des clients</a:t>
            </a:r>
          </a:p>
          <a:p>
            <a:r>
              <a:rPr lang="fr-FR" sz="1600" dirty="0">
                <a:solidFill>
                  <a:srgbClr val="000000"/>
                </a:solidFill>
                <a:effectLst/>
                <a:latin typeface="Helvetica Neue"/>
              </a:rPr>
              <a:t>   Profil des clients selon leurs âges</a:t>
            </a:r>
          </a:p>
          <a:p>
            <a:r>
              <a:rPr lang="fr-FR" sz="1600" dirty="0">
                <a:solidFill>
                  <a:srgbClr val="000000"/>
                </a:solidFill>
                <a:latin typeface="Helvetica Neue"/>
              </a:rPr>
              <a:t>   Répartition du CA entre les clients</a:t>
            </a:r>
          </a:p>
          <a:p>
            <a:r>
              <a:rPr lang="fr-FR" sz="1600" dirty="0">
                <a:solidFill>
                  <a:srgbClr val="000000"/>
                </a:solidFill>
                <a:effectLst/>
                <a:latin typeface="Helvetica Neue"/>
              </a:rPr>
              <a:t>   Etude des clients les importants dans le CA</a:t>
            </a:r>
          </a:p>
          <a:p>
            <a:pPr marL="342900" indent="-342900">
              <a:buFontTx/>
              <a:buChar char="-"/>
            </a:pPr>
            <a:endParaRPr lang="fr-FR" sz="14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83877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97275" y="61607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015" y="1055450"/>
            <a:ext cx="10279069" cy="607148"/>
          </a:xfrm>
        </p:spPr>
        <p:txBody>
          <a:bodyPr>
            <a:no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Évolution du Chiffre d’Affaire</a:t>
            </a:r>
            <a:endParaRPr lang="fr-FR" sz="2400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97275" y="248055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FAC97C42-F54E-6532-2EE9-A4A168B635B5}"/>
              </a:ext>
            </a:extLst>
          </p:cNvPr>
          <p:cNvSpPr txBox="1">
            <a:spLocks/>
          </p:cNvSpPr>
          <p:nvPr/>
        </p:nvSpPr>
        <p:spPr>
          <a:xfrm>
            <a:off x="8821406" y="5341108"/>
            <a:ext cx="2462678" cy="932104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 y a une chute sur le mois d’Octobre 2021.</a:t>
            </a: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F5B7D67-A1F8-BCF6-6828-A289B8BCD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679"/>
            <a:ext cx="11116118" cy="345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15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84592B4-82DD-DA26-11EA-D3CAF1186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97" y="1601662"/>
            <a:ext cx="11219935" cy="48668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97275" y="61607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345" y="1055450"/>
            <a:ext cx="10163739" cy="607148"/>
          </a:xfrm>
        </p:spPr>
        <p:txBody>
          <a:bodyPr>
            <a:no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Évolution du CA pa</a:t>
            </a:r>
            <a:r>
              <a:rPr lang="fr-FR" sz="2400" b="1" dirty="0">
                <a:solidFill>
                  <a:srgbClr val="000000"/>
                </a:solidFill>
                <a:latin typeface="Helvetica Neue"/>
              </a:rPr>
              <a:t>r jour et Moyenne mobile sur 7 jours</a:t>
            </a:r>
            <a:endParaRPr lang="fr-FR" sz="2400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97275" y="248055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FAC97C42-F54E-6532-2EE9-A4A168B635B5}"/>
              </a:ext>
            </a:extLst>
          </p:cNvPr>
          <p:cNvSpPr txBox="1">
            <a:spLocks/>
          </p:cNvSpPr>
          <p:nvPr/>
        </p:nvSpPr>
        <p:spPr>
          <a:xfrm>
            <a:off x="8559114" y="4852086"/>
            <a:ext cx="2462678" cy="932104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moyenne mobile suit le CA.</a:t>
            </a: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09046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D7C166C-D11F-0042-5B82-CFAFF48EE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45" y="1593659"/>
            <a:ext cx="10960558" cy="52376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97275" y="61607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7438" y="1055450"/>
            <a:ext cx="9910120" cy="607148"/>
          </a:xfrm>
        </p:spPr>
        <p:txBody>
          <a:bodyPr>
            <a:no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Chiffre d'affaire par catégorie pour Octobre 2021</a:t>
            </a:r>
            <a:endParaRPr lang="fr-FR" sz="2400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97275" y="248055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23" name="Sous-titre 2">
            <a:extLst>
              <a:ext uri="{FF2B5EF4-FFF2-40B4-BE49-F238E27FC236}">
                <a16:creationId xmlns:a16="http://schemas.microsoft.com/office/drawing/2014/main" id="{A35C808E-4590-8229-DF62-1856C546DE5F}"/>
              </a:ext>
            </a:extLst>
          </p:cNvPr>
          <p:cNvSpPr txBox="1">
            <a:spLocks/>
          </p:cNvSpPr>
          <p:nvPr/>
        </p:nvSpPr>
        <p:spPr>
          <a:xfrm>
            <a:off x="3896498" y="1925718"/>
            <a:ext cx="5667632" cy="607148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 y a une disparition de la catégorie 1 entre le 02 et le 27.</a:t>
            </a:r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02256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ADE74BE4-83C9-90DD-F6C0-3A577D6FA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823" y="3429000"/>
            <a:ext cx="10462084" cy="32529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97275" y="61607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97275" y="248055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F18FD3FF-3B9D-E807-CECC-C0A120BAC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68" y="868302"/>
            <a:ext cx="10178908" cy="607148"/>
          </a:xfrm>
        </p:spPr>
        <p:txBody>
          <a:bodyPr>
            <a:noAutofit/>
          </a:bodyPr>
          <a:lstStyle/>
          <a:p>
            <a:pPr algn="ctr"/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Le Chiffre d'affaire des 2 dernières années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6935E7B8-9DD9-6459-6DAF-DFBDE7BF24B4}"/>
              </a:ext>
            </a:extLst>
          </p:cNvPr>
          <p:cNvSpPr txBox="1">
            <a:spLocks/>
          </p:cNvSpPr>
          <p:nvPr/>
        </p:nvSpPr>
        <p:spPr>
          <a:xfrm>
            <a:off x="9330505" y="1787869"/>
            <a:ext cx="2562831" cy="150328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Nous n’avons pas toutes les données pour l’année 2023 ce qui provoque une chute du CA.</a:t>
            </a: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9266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2896" y="1036091"/>
            <a:ext cx="8220222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Répartition du </a:t>
            </a:r>
            <a:r>
              <a:rPr lang="fr-FR" sz="2400" b="1" dirty="0">
                <a:solidFill>
                  <a:srgbClr val="000000"/>
                </a:solidFill>
                <a:latin typeface="Helvetica Neue"/>
              </a:rPr>
              <a:t>c</a:t>
            </a:r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hiffre d’affaire par catégorie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79FA2BBF-B1DC-A525-CD25-D8ED04BDA992}"/>
              </a:ext>
            </a:extLst>
          </p:cNvPr>
          <p:cNvSpPr txBox="1">
            <a:spLocks/>
          </p:cNvSpPr>
          <p:nvPr/>
        </p:nvSpPr>
        <p:spPr>
          <a:xfrm>
            <a:off x="8250597" y="3589955"/>
            <a:ext cx="3809598" cy="2555473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chemeClr val="bg1"/>
                </a:solidFill>
                <a:latin typeface="Helvetica Neue"/>
              </a:rPr>
              <a:t>Il y a une répartition homogènes entres le catégories.</a:t>
            </a:r>
          </a:p>
          <a:p>
            <a:endParaRPr lang="fr-FR" sz="2000" dirty="0">
              <a:solidFill>
                <a:schemeClr val="bg2"/>
              </a:solidFill>
              <a:latin typeface="Helvetica Neue"/>
            </a:endParaRPr>
          </a:p>
          <a:p>
            <a:r>
              <a:rPr lang="fr-FR" sz="2000" dirty="0">
                <a:solidFill>
                  <a:schemeClr val="bg2"/>
                </a:solidFill>
                <a:latin typeface="Helvetica Neue"/>
              </a:rPr>
              <a:t>36,7% Pour la catégorie 0</a:t>
            </a:r>
          </a:p>
          <a:p>
            <a:r>
              <a:rPr lang="fr-FR" sz="2000" dirty="0">
                <a:solidFill>
                  <a:schemeClr val="accent4">
                    <a:lumMod val="75000"/>
                  </a:schemeClr>
                </a:solidFill>
                <a:latin typeface="Helvetica Neue"/>
              </a:rPr>
              <a:t>34,4% Pour la catégorie 2</a:t>
            </a:r>
          </a:p>
          <a:p>
            <a:r>
              <a:rPr lang="fr-FR" sz="2000" dirty="0">
                <a:solidFill>
                  <a:schemeClr val="accent5">
                    <a:lumMod val="75000"/>
                  </a:schemeClr>
                </a:solidFill>
                <a:latin typeface="Helvetica Neue"/>
              </a:rPr>
              <a:t>28,9% Pour la catégorie 1</a:t>
            </a:r>
          </a:p>
          <a:p>
            <a:endParaRPr lang="fr-FR" sz="2000" dirty="0">
              <a:solidFill>
                <a:schemeClr val="accent5">
                  <a:lumMod val="75000"/>
                </a:schemeClr>
              </a:solidFill>
              <a:latin typeface="Helvetica Neue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90CAF94-81D7-F62F-BEF4-B2D5ABD5A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76" r="8240" b="8951"/>
          <a:stretch/>
        </p:blipFill>
        <p:spPr>
          <a:xfrm>
            <a:off x="272495" y="1568979"/>
            <a:ext cx="6334253" cy="508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7373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12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CEAF21-8F65-4839-2896-E85513AD6DA9}"/>
              </a:ext>
            </a:extLst>
          </p:cNvPr>
          <p:cNvSpPr/>
          <p:nvPr/>
        </p:nvSpPr>
        <p:spPr>
          <a:xfrm>
            <a:off x="121805" y="121299"/>
            <a:ext cx="4085619" cy="8073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A785E4-7A58-67E1-2C6A-60F8E93A0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3426" y="1105512"/>
            <a:ext cx="6483179" cy="607148"/>
          </a:xfrm>
        </p:spPr>
        <p:txBody>
          <a:bodyPr>
            <a:normAutofit/>
          </a:bodyPr>
          <a:lstStyle/>
          <a:p>
            <a:r>
              <a:rPr lang="fr-FR" sz="2400" b="1" i="0" dirty="0">
                <a:solidFill>
                  <a:srgbClr val="000000"/>
                </a:solidFill>
                <a:effectLst/>
                <a:latin typeface="Helvetica Neue"/>
              </a:rPr>
              <a:t>Répartition des ventes par catégorie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11BFBF3-6D96-E645-6A9F-276147CDAA02}"/>
              </a:ext>
            </a:extLst>
          </p:cNvPr>
          <p:cNvSpPr txBox="1">
            <a:spLocks/>
          </p:cNvSpPr>
          <p:nvPr/>
        </p:nvSpPr>
        <p:spPr>
          <a:xfrm>
            <a:off x="463676" y="298117"/>
            <a:ext cx="2773971" cy="80739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b="1" dirty="0"/>
              <a:t>Partie 1</a:t>
            </a:r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573A2DB-0C6E-0E0B-0AE4-AD068A0CF4E7}"/>
              </a:ext>
            </a:extLst>
          </p:cNvPr>
          <p:cNvSpPr txBox="1">
            <a:spLocks/>
          </p:cNvSpPr>
          <p:nvPr/>
        </p:nvSpPr>
        <p:spPr>
          <a:xfrm>
            <a:off x="8056605" y="2766170"/>
            <a:ext cx="3809598" cy="3494586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solidFill>
                  <a:schemeClr val="bg1"/>
                </a:solidFill>
                <a:latin typeface="Helvetica Neue"/>
              </a:rPr>
              <a:t>La catégorie 0 est une part importante des ventes.</a:t>
            </a:r>
          </a:p>
          <a:p>
            <a:br>
              <a:rPr lang="fr-FR" sz="2000" dirty="0">
                <a:solidFill>
                  <a:schemeClr val="bg1"/>
                </a:solidFill>
                <a:latin typeface="Helvetica Neue"/>
              </a:rPr>
            </a:br>
            <a:r>
              <a:rPr lang="fr-FR" sz="2000" dirty="0">
                <a:solidFill>
                  <a:schemeClr val="bg1"/>
                </a:solidFill>
                <a:latin typeface="Helvetica Neue"/>
              </a:rPr>
              <a:t>Le plus petit nombre de ventes provient de la catégorie 2</a:t>
            </a:r>
            <a:endParaRPr lang="fr-FR" sz="2000" dirty="0">
              <a:solidFill>
                <a:schemeClr val="bg2"/>
              </a:solidFill>
              <a:latin typeface="Helvetica Neue"/>
            </a:endParaRPr>
          </a:p>
          <a:p>
            <a:endParaRPr lang="fr-FR" sz="2000" dirty="0">
              <a:solidFill>
                <a:schemeClr val="bg2"/>
              </a:solidFill>
              <a:latin typeface="Helvetica Neue"/>
            </a:endParaRPr>
          </a:p>
          <a:p>
            <a:r>
              <a:rPr lang="fr-FR" sz="2000" dirty="0">
                <a:solidFill>
                  <a:schemeClr val="bg2"/>
                </a:solidFill>
                <a:latin typeface="Helvetica Neue"/>
              </a:rPr>
              <a:t>61,2% Pour la catégorie 0</a:t>
            </a:r>
          </a:p>
          <a:p>
            <a:r>
              <a:rPr lang="fr-FR" sz="2000" dirty="0">
                <a:solidFill>
                  <a:schemeClr val="accent5">
                    <a:lumMod val="75000"/>
                  </a:schemeClr>
                </a:solidFill>
                <a:latin typeface="Helvetica Neue"/>
              </a:rPr>
              <a:t>33,4% Pour la catégorie 1</a:t>
            </a:r>
          </a:p>
          <a:p>
            <a:r>
              <a:rPr lang="fr-FR" sz="2000" dirty="0">
                <a:solidFill>
                  <a:schemeClr val="accent4"/>
                </a:solidFill>
                <a:latin typeface="Helvetica Neue"/>
              </a:rPr>
              <a:t>5,4% Pour la catégorie 2</a:t>
            </a:r>
          </a:p>
          <a:p>
            <a:endParaRPr lang="fr-FR" sz="2000" dirty="0">
              <a:solidFill>
                <a:schemeClr val="accent5">
                  <a:lumMod val="75000"/>
                </a:schemeClr>
              </a:solidFill>
              <a:latin typeface="Helvetica Neue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E6E4F14-A6B9-6303-2631-71EBE4A1E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57" t="10884" b="5198"/>
          <a:stretch/>
        </p:blipFill>
        <p:spPr>
          <a:xfrm>
            <a:off x="1441618" y="1678682"/>
            <a:ext cx="5955959" cy="51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2059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17325</TotalTime>
  <Words>1640</Words>
  <Application>Microsoft Office PowerPoint</Application>
  <PresentationFormat>Grand écran</PresentationFormat>
  <Paragraphs>219</Paragraphs>
  <Slides>29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Agency FB</vt:lpstr>
      <vt:lpstr>Arial</vt:lpstr>
      <vt:lpstr>Century Gothic</vt:lpstr>
      <vt:lpstr>Helvetica Neue</vt:lpstr>
      <vt:lpstr>Wingdings 3</vt:lpstr>
      <vt:lpstr>Secteur</vt:lpstr>
      <vt:lpstr>Présentation PowerPoint</vt:lpstr>
      <vt:lpstr>Table des matières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Zutto Perez</dc:creator>
  <cp:lastModifiedBy>Zutto Perez</cp:lastModifiedBy>
  <cp:revision>160</cp:revision>
  <dcterms:created xsi:type="dcterms:W3CDTF">2023-03-15T14:46:11Z</dcterms:created>
  <dcterms:modified xsi:type="dcterms:W3CDTF">2023-06-12T09:28:16Z</dcterms:modified>
</cp:coreProperties>
</file>

<file path=docProps/thumbnail.jpeg>
</file>